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Google Sans Medium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Enrique Día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Nunito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GoogleSansMedium-bold.fntdata"/><Relationship Id="rId52" Type="http://schemas.openxmlformats.org/officeDocument/2006/relationships/font" Target="fonts/GoogleSansMedium-regular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28T16:59:34.155">
    <p:pos x="6000" y="0"/>
    <p:text>@k@devf.mx agrega un libro para esta sección
_Assigned to Enrique Díaz_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0-28T17:07:02.920">
    <p:pos x="6000" y="0"/>
    <p:text>@k@devf.mx agrega detalles de DataOps/MLOps
_Assigned to Enrique Díaz_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10-28T17:06:41.262">
    <p:pos x="6000" y="0"/>
    <p:text>@eiderdiazm95@gmail.com agrega slides de CRISP-DM
_Assigned to Eider Diaz_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lphaGo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lphaGo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lphaGo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de8c4bddb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de8c4bddb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b7768c39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b7768c39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b7768c39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b7768c39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b7b5de2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b7b5de2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b7768c39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b7768c39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7b5de2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b7b5de2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ca228bb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ca228bb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b7768c39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b7768c39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7768c39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7768c39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b7768c39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b7768c39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b7768c39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b7768c3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b7768c39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b7768c39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b7768c3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b7768c3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de8c4bdd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de8c4bdd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b7768c39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b7768c39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b7768c39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b7768c39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b7768c39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b7768c39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b7768c39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b7768c39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de8c4bddb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de8c4bddb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ca228bb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ca228bb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b7768c39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b7768c39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b7768c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b7768c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73117e5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73117e5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e8c4bddb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e8c4bdd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b7b5de2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b7b5de2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de8c4bdd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de8c4bdd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e8c4bddb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de8c4bddb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de8c4bdd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de8c4bdd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3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drive/folders/1PXPNM3ye1gqaATxabPnK_CsluPkqBxLZ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50.png"/><Relationship Id="rId6" Type="http://schemas.openxmlformats.org/officeDocument/2006/relationships/hyperlink" Target="https://github.com/ageron/handson-ml2/blob/master/10_neural_nets_with_keras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iscord.gg/Mw77HPrgj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hyperlink" Target="https://www.amazon.com/DevOps-Software-Architects-Perspective-Engineering/dp/0134049845" TargetMode="External"/><Relationship Id="rId5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.xml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3.xml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file/d/1fdn_RulD3rMbGi7SC_eNb4bwIvVl0Kf1/view?usp=sharing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hyperlink" Target="https://metaflow.org/" TargetMode="External"/><Relationship Id="rId5" Type="http://schemas.openxmlformats.org/officeDocument/2006/relationships/image" Target="../media/image39.png"/><Relationship Id="rId6" Type="http://schemas.openxmlformats.org/officeDocument/2006/relationships/hyperlink" Target="https://www.tensorflow.org/tfx" TargetMode="External"/><Relationship Id="rId7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1.gif"/><Relationship Id="rId5" Type="http://schemas.openxmlformats.org/officeDocument/2006/relationships/hyperlink" Target="https://drive.google.com/file/d/1Y3FOggGRVW1_esW7pTPiAcfqFdDMELTh/view?usp=sharing" TargetMode="External"/><Relationship Id="rId6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hyperlink" Target="https://mlflow.org/docs/latest/tutorials-and-examples/tutorial.html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16.png"/><Relationship Id="rId7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Relationship Id="rId4" Type="http://schemas.openxmlformats.org/officeDocument/2006/relationships/image" Target="../media/image47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gif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hyperlink" Target="https://drive.google.com/file/d/1fFmZ1GE1JnCPgwhurwRMh5i2XlfjHpar/view?usp=sharing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Ndxpo4PeEms" TargetMode="External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Hands-On Machine Learning with Scikit-Learn, Keras &amp; TensorFlow 2nd ed.</a:t>
            </a:r>
            <a:endParaRPr sz="2700"/>
          </a:p>
        </p:txBody>
      </p:sp>
      <p:pic>
        <p:nvPicPr>
          <p:cNvPr id="229" name="Google Shape;2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00" y="1218200"/>
            <a:ext cx="2846782" cy="37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4755600" y="2302800"/>
            <a:ext cx="3676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Capítulo 10: Introducción a las redes neuronales artificiales con Keras.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Extra: MLOps @ Discord</a:t>
            </a:r>
            <a:endParaRPr sz="2700"/>
          </a:p>
        </p:txBody>
      </p:sp>
      <p:pic>
        <p:nvPicPr>
          <p:cNvPr id="237" name="Google Shape;2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438" y="695575"/>
            <a:ext cx="4143126" cy="4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Machine Learning en producción.</a:t>
            </a:r>
            <a:endParaRPr b="1"/>
          </a:p>
        </p:txBody>
      </p:sp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¡Enhorabuena! ¡Ya podemos ser ML Engineers!</a:t>
            </a:r>
            <a:endParaRPr sz="2700"/>
          </a:p>
        </p:txBody>
      </p:sp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5" y="1276350"/>
            <a:ext cx="87820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 txBox="1"/>
          <p:nvPr/>
        </p:nvSpPr>
        <p:spPr>
          <a:xfrm>
            <a:off x="235850" y="1648200"/>
            <a:ext cx="3176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¿Esto es lo mejor que tenemos?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94" y="844850"/>
            <a:ext cx="7111306" cy="37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DevOps ó Model of Service Lifecycle.</a:t>
            </a:r>
            <a:endParaRPr sz="2700"/>
          </a:p>
        </p:txBody>
      </p:sp>
      <p:pic>
        <p:nvPicPr>
          <p:cNvPr id="267" name="Google Shape;2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4"/>
          <p:cNvSpPr txBox="1"/>
          <p:nvPr/>
        </p:nvSpPr>
        <p:spPr>
          <a:xfrm>
            <a:off x="0" y="1122150"/>
            <a:ext cx="29955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	Diseño de código.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Construcción.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Pruebas.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Empaquetado.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Liberación.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Configuración.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Monitoreo.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Devops: definición formal</a:t>
            </a:r>
            <a:endParaRPr sz="2700"/>
          </a:p>
        </p:txBody>
      </p:sp>
      <p:pic>
        <p:nvPicPr>
          <p:cNvPr id="274" name="Google Shape;2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5"/>
          <p:cNvSpPr txBox="1"/>
          <p:nvPr/>
        </p:nvSpPr>
        <p:spPr>
          <a:xfrm>
            <a:off x="377100" y="1251750"/>
            <a:ext cx="43704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“A set of practices intended to reduce the time between committing a change to a system and the change being placed into normal production, while ensuring high quality"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Bass, Weber Zhu, 2015.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5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8550" y="831447"/>
            <a:ext cx="2357600" cy="34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Principios de DevOps aplicados a ML</a:t>
            </a:r>
            <a:endParaRPr sz="2700"/>
          </a:p>
        </p:txBody>
      </p:sp>
      <p:pic>
        <p:nvPicPr>
          <p:cNvPr id="282" name="Google Shape;28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Framework CRISP-DM</a:t>
            </a:r>
            <a:endParaRPr sz="2700"/>
          </a:p>
        </p:txBody>
      </p:sp>
      <p:pic>
        <p:nvPicPr>
          <p:cNvPr id="288" name="Google Shape;2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La deuda técnica oculta en los sistemas de ML</a:t>
            </a:r>
            <a:endParaRPr sz="27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687" y="1091575"/>
            <a:ext cx="8786627" cy="29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Ecosistema de ML Enero 2021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13" y="818250"/>
            <a:ext cx="7848975" cy="413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Alternativas a MLFlow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475" y="1499650"/>
            <a:ext cx="2179350" cy="10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7825" y="1332300"/>
            <a:ext cx="1945848" cy="10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12" y="997900"/>
            <a:ext cx="8496476" cy="30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00" y="3415775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Tensorflow Extended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  <p:pic>
        <p:nvPicPr>
          <p:cNvPr id="318" name="Google Shape;3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434650" y="1516950"/>
            <a:ext cx="44187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MLFlow y primeros pasos.</a:t>
            </a:r>
            <a:endParaRPr b="1"/>
          </a:p>
        </p:txBody>
      </p:sp>
      <p:pic>
        <p:nvPicPr>
          <p:cNvPr id="324" name="Google Shape;3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2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MLFlow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Instalación de MLFlow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Explorando un proyecto de MLFlow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6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66"/>
          <p:cNvSpPr txBox="1"/>
          <p:nvPr/>
        </p:nvSpPr>
        <p:spPr>
          <a:xfrm>
            <a:off x="1500000" y="1854900"/>
            <a:ext cx="6144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Tutorial de MLFlow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53" name="Google Shape;35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60" name="Google Shape;3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7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p67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3" name="Google Shape;3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8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8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73" name="Google Shape;37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9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9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83" name="Google Shape;3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0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70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93" name="Google Shape;3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1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02" name="Google Shape;40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2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/>
          </a:p>
        </p:txBody>
      </p:sp>
      <p:pic>
        <p:nvPicPr>
          <p:cNvPr id="409" name="Google Shape;40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82" name="Google Shape;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lectura a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presentación de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end Machine Learning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MLFlow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analizaremos cómo administrar las diferentes piezas de un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proyecto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su instalación usando Anaconda Navigator.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pasaremos a los aspectos prácticos y veremos algunos ejercicios en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fortalecer nuestra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capacidad de resolución de problemas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haremos uno o varios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en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colaboración usando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Breakout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rooms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volver y hacer un repaso de sesión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hoy.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4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0" name="Google Shape;1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4"/>
          <p:cNvSpPr txBox="1"/>
          <p:nvPr/>
        </p:nvSpPr>
        <p:spPr>
          <a:xfrm>
            <a:off x="2179275" y="1100950"/>
            <a:ext cx="6306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 Introducción a Machine Learning en producción.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Acerca de MLFlow y primeros pasos.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Hola mundo en MLFlow.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7" name="Google Shape;1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5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5"/>
          <p:cNvSpPr txBox="1"/>
          <p:nvPr/>
        </p:nvSpPr>
        <p:spPr>
          <a:xfrm>
            <a:off x="548850" y="8970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Introducción a Machine Learning en producción.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Acerca de MLFlow y primeros pasos.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Crowd-coding: Hola mundo en MLFlow.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/>
          </a:p>
        </p:txBody>
      </p:sp>
      <p:pic>
        <p:nvPicPr>
          <p:cNvPr id="205" name="Google Shape;2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Artificial Intelligence, a Modern Approach 4th ed.</a:t>
            </a:r>
            <a:endParaRPr sz="2500"/>
          </a:p>
        </p:txBody>
      </p:sp>
      <p:pic>
        <p:nvPicPr>
          <p:cNvPr id="213" name="Google Shape;21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7"/>
          <p:cNvSpPr txBox="1"/>
          <p:nvPr/>
        </p:nvSpPr>
        <p:spPr>
          <a:xfrm>
            <a:off x="4755600" y="2302800"/>
            <a:ext cx="36765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21: Deep Learning.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825" y="779875"/>
            <a:ext cx="3243988" cy="41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8"/>
          <p:cNvSpPr txBox="1"/>
          <p:nvPr/>
        </p:nvSpPr>
        <p:spPr>
          <a:xfrm>
            <a:off x="333525" y="1765200"/>
            <a:ext cx="34992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Link: ML Ops at Reasonable Scale feat. Jacopo Tagliabue @ Stanford MLSys Seminar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48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Video: Stanford MLSys Seminars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475" y="847612"/>
            <a:ext cx="3448300" cy="3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